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1" r:id="rId2"/>
    <p:sldId id="314" r:id="rId3"/>
    <p:sldId id="323" r:id="rId4"/>
    <p:sldId id="324" r:id="rId5"/>
    <p:sldId id="325" r:id="rId6"/>
  </p:sldIdLst>
  <p:sldSz cx="9144000" cy="5143500" type="screen16x9"/>
  <p:notesSz cx="6858000" cy="9144000"/>
  <p:defaultTextStyle>
    <a:defPPr>
      <a:defRPr lang="ru-RU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9D6F"/>
    <a:srgbClr val="799C62"/>
    <a:srgbClr val="6C9965"/>
    <a:srgbClr val="679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43" autoAdjust="0"/>
  </p:normalViewPr>
  <p:slideViewPr>
    <p:cSldViewPr showGuides="1">
      <p:cViewPr varScale="1">
        <p:scale>
          <a:sx n="107" d="100"/>
          <a:sy n="107" d="100"/>
        </p:scale>
        <p:origin x="-84" y="-5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B8BD5-7F89-4DE6-BC0C-BEBB2F17A2CD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9E16B-5CDF-4F07-A18B-1631E2909D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89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58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573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6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41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200151"/>
            <a:ext cx="43815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200151"/>
            <a:ext cx="43815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80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483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63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115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0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421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37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50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05980"/>
            <a:ext cx="222885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1" y="205980"/>
            <a:ext cx="653415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4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5E2F7-CFBE-4BCD-AF58-1A01F83BF803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8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9252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043608" y="1117806"/>
            <a:ext cx="7992888" cy="158417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atin typeface="Franklin Gothic Demi Cond" pitchFamily="34" charset="0"/>
              </a:rPr>
              <a:t>ГОСУДАРСТВЕННЫЙ ИНФОРМАЦИОННЫЙ РЕСУРС БУХГАЛТЕРСКОЙ (ФИНАНСОВОЙ) ОТЧЕТНОСТИ (</a:t>
            </a:r>
            <a:r>
              <a:rPr lang="en-US" sz="3000" dirty="0" smtClean="0">
                <a:latin typeface="Franklin Gothic Demi Cond" pitchFamily="34" charset="0"/>
              </a:rPr>
              <a:t>http://bo.nalog.ru)</a:t>
            </a:r>
            <a:endParaRPr lang="ru-RU" sz="3000" dirty="0">
              <a:latin typeface="Franklin Gothic Demi Con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03994" y="2688920"/>
            <a:ext cx="5332502" cy="89094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100"/>
              </a:lnSpc>
            </a:pPr>
            <a:r>
              <a:rPr lang="ru-RU" sz="3200" u="sng" dirty="0" smtClean="0">
                <a:latin typeface="Franklin Gothic Demi Cond" panose="020B0706030402020204" pitchFamily="34" charset="0"/>
              </a:rPr>
              <a:t> </a:t>
            </a:r>
            <a:r>
              <a:rPr lang="ru-RU" sz="3200" u="sng" dirty="0" smtClean="0">
                <a:latin typeface="Franklin Gothic Demi Cond" panose="020B0706030402020204" pitchFamily="34" charset="0"/>
              </a:rPr>
              <a:t>Информация от ФНС России</a:t>
            </a:r>
            <a:endParaRPr lang="ru-RU" sz="3200" u="sng" dirty="0">
              <a:latin typeface="Franklin Gothic Demi Cond" panose="020B0706030402020204" pitchFamily="34" charset="0"/>
            </a:endParaRPr>
          </a:p>
        </p:txBody>
      </p:sp>
      <p:pic>
        <p:nvPicPr>
          <p:cNvPr id="9" name="Picture 4" descr="C:\Users\usr-mbk00091\Pictures\logo ТПП Р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50" y="4574745"/>
            <a:ext cx="2664294" cy="4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8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5625"/>
                    </a14:imgEffect>
                    <a14:imgEffect>
                      <a14:saturation sat="1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40" y="1093659"/>
            <a:ext cx="5250657" cy="27315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379521" y="858915"/>
            <a:ext cx="8412168" cy="2966300"/>
          </a:xfrm>
          <a:prstGeom prst="round2Same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spcBef>
                <a:spcPts val="1800"/>
              </a:spcBef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7154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ru-RU" sz="2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ВАЖНЫЕ  ИЗМЕНЕНИЯ  ДЛЯ  БИЗНЕСА  С  01.01.2020  ГОДА</a:t>
            </a:r>
            <a:endParaRPr lang="ru-RU" sz="26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7" name="Picture 4" descr="C:\Users\usr-mbk00091\Pictures\logo ТПП Р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50" y="4574745"/>
            <a:ext cx="2664294" cy="4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7CF33F6-0179-47B0-87F9-61F02C17EF36}"/>
              </a:ext>
            </a:extLst>
          </p:cNvPr>
          <p:cNvSpPr txBox="1"/>
          <p:nvPr/>
        </p:nvSpPr>
        <p:spPr>
          <a:xfrm>
            <a:off x="107504" y="805271"/>
            <a:ext cx="8928992" cy="410625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С 1 января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2020 года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оператором общедоступного государственного информационного ресурса, содержащего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данные о годовой бухгалтерской отчетности организаций,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за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исключением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госсектора (далее – ГИР БО), становится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ФНС России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1.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Реализуется принцип «одного окна»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-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бухгалтерская отчетность представляется только в налоговый орган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(или в Банк России для поднадзорных ему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организаций), 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Росстат ее сдавать больше не надо; 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2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Бухгалтерская отчетность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представляется только 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в электронном виде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(отчетность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xml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аудиторское 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заключение –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pdf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); при этом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для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субъектов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МСП есть 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переходный период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2020 году отчетность может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представляться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«на бумаге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», 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 2021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года</a:t>
            </a:r>
          </a:p>
          <a:p>
            <a:pPr>
              <a:lnSpc>
                <a:spcPct val="11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в электронном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виде.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028" name="Picture 4" descr="Картинки по запросу финансовая отчетность бизнес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012" y="2598383"/>
            <a:ext cx="3089011" cy="221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64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5625"/>
                    </a14:imgEffect>
                    <a14:imgEffect>
                      <a14:saturation sat="1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40" y="1093659"/>
            <a:ext cx="5250657" cy="27315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379521" y="858915"/>
            <a:ext cx="8412168" cy="2966300"/>
          </a:xfrm>
          <a:prstGeom prst="round2Same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spcBef>
                <a:spcPts val="1800"/>
              </a:spcBef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7154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ru-RU" sz="2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СРОКИ  ПРЕДОСТАВЛЕНИЯ  ОТЧЕТНОСТИ</a:t>
            </a:r>
            <a:endParaRPr lang="ru-RU" sz="26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7" name="Picture 4" descr="C:\Users\usr-mbk00091\Pictures\logo ТПП Р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50" y="4574745"/>
            <a:ext cx="2664294" cy="4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7CF33F6-0179-47B0-87F9-61F02C17EF36}"/>
              </a:ext>
            </a:extLst>
          </p:cNvPr>
          <p:cNvSpPr txBox="1"/>
          <p:nvPr/>
        </p:nvSpPr>
        <p:spPr>
          <a:xfrm>
            <a:off x="107504" y="823027"/>
            <a:ext cx="8928992" cy="37292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Годовая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бухгалтерская отчетность  должна быть представлена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не позднее  31 марта следующего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года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при этом,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в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отчетность могут вноситься корректировки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для </a:t>
            </a:r>
            <a:r>
              <a:rPr lang="ru-RU" sz="20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ООО 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до </a:t>
            </a:r>
            <a:r>
              <a:rPr lang="ru-RU" sz="20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30 апреля + 10 рабочих 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дней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 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для </a:t>
            </a:r>
            <a:r>
              <a:rPr lang="ru-RU" sz="20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АО 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до </a:t>
            </a:r>
            <a:r>
              <a:rPr lang="ru-RU" sz="20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30 июня + 10 рабочих 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дней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ctr">
              <a:lnSpc>
                <a:spcPct val="120000"/>
              </a:lnSpc>
            </a:pPr>
            <a:r>
              <a:rPr lang="ru-RU" sz="20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ля остальных организаций - до 31.12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Аудиторское заключение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можно </a:t>
            </a:r>
          </a:p>
          <a:p>
            <a:pPr algn="ctr">
              <a:lnSpc>
                <a:spcPct val="120000"/>
              </a:lnSpc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редставить вместе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 отчетностью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для ООО до 30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апреля и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для АО </a:t>
            </a:r>
            <a:endParaRPr lang="ru-RU" sz="2000" dirty="0" smtClean="0">
              <a:solidFill>
                <a:srgbClr val="FF0000"/>
              </a:solidFill>
              <a:latin typeface="Franklin Gothic Demi Cond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до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30 июня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 или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отдельно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через 10 </a:t>
            </a: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рабочих дней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после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его получения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, </a:t>
            </a:r>
            <a:endParaRPr lang="ru-RU" sz="2000" dirty="0" smtClean="0">
              <a:solidFill>
                <a:srgbClr val="FF0000"/>
              </a:solidFill>
              <a:latin typeface="Franklin Gothic Demi Cond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но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не позднее 31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декабря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2050" name="Picture 2" descr="Картинки по запросу бухгалтерская отчетнос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24" y="2342064"/>
            <a:ext cx="2535713" cy="231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аудиторское заключ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104" y="2342065"/>
            <a:ext cx="2535713" cy="231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6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5625"/>
                    </a14:imgEffect>
                    <a14:imgEffect>
                      <a14:saturation sat="1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40" y="1093659"/>
            <a:ext cx="5250657" cy="27315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379521" y="858915"/>
            <a:ext cx="8412168" cy="2966300"/>
          </a:xfrm>
          <a:prstGeom prst="round2Same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spcBef>
                <a:spcPts val="1800"/>
              </a:spcBef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7154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ru-RU" sz="2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ВАЖНО!</a:t>
            </a:r>
            <a:endParaRPr lang="ru-RU" sz="26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7" name="Picture 4" descr="C:\Users\usr-mbk00091\Pictures\logo ТПП Р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50" y="4574745"/>
            <a:ext cx="2664294" cy="4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7CF33F6-0179-47B0-87F9-61F02C17EF36}"/>
              </a:ext>
            </a:extLst>
          </p:cNvPr>
          <p:cNvSpPr txBox="1"/>
          <p:nvPr/>
        </p:nvSpPr>
        <p:spPr>
          <a:xfrm>
            <a:off x="107504" y="778637"/>
            <a:ext cx="8928992" cy="3762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С 1 января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2020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года:</a:t>
            </a:r>
          </a:p>
          <a:p>
            <a:pPr algn="ctr">
              <a:lnSpc>
                <a:spcPct val="120000"/>
              </a:lnSpc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вся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отчетность составляется только в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ТЫСЯЧАХ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РУБЛЕЙ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- на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первой странице необходимо указать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подлежит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ли отчетность обязательному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аудиту;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наименование аудиторской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организации / фамилия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имя, отчество (при наличии) индивидуального аудитора, проводивших аудит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отчетности;</a:t>
            </a:r>
          </a:p>
          <a:p>
            <a:pPr marL="342900" indent="-342900" algn="ctr">
              <a:lnSpc>
                <a:spcPct val="120000"/>
              </a:lnSpc>
              <a:buFontTx/>
              <a:buChar char="-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соответствии с приказом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Минфина России 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19.04.2019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№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61н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внесены </a:t>
            </a: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изменения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в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строки отчета </a:t>
            </a:r>
          </a:p>
          <a:p>
            <a:pPr algn="ctr"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о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финансовых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результатах.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3074" name="Picture 2" descr="Картинки по запросу финансовая отчетность бизнес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30774"/>
            <a:ext cx="2638648" cy="199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рубл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5" y="2830774"/>
            <a:ext cx="2923415" cy="199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64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5625"/>
                    </a14:imgEffect>
                    <a14:imgEffect>
                      <a14:saturation sat="1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40" y="1093659"/>
            <a:ext cx="5250657" cy="27315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379521" y="858915"/>
            <a:ext cx="8412168" cy="2966300"/>
          </a:xfrm>
          <a:prstGeom prst="round2Same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spcBef>
                <a:spcPts val="1800"/>
              </a:spcBef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7154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ru-RU" sz="2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КАК  РАБОТАЕТ  ГИР  БО</a:t>
            </a:r>
            <a:endParaRPr lang="ru-RU" sz="26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7" name="Picture 4" descr="C:\Users\usr-mbk00091\Pictures\logo ТПП РФ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50" y="4574745"/>
            <a:ext cx="2664294" cy="4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7CF33F6-0179-47B0-87F9-61F02C17EF36}"/>
              </a:ext>
            </a:extLst>
          </p:cNvPr>
          <p:cNvSpPr txBox="1"/>
          <p:nvPr/>
        </p:nvSpPr>
        <p:spPr>
          <a:xfrm>
            <a:off x="107504" y="778637"/>
            <a:ext cx="8928992" cy="41319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1. Вся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бухгалтерская отчетность будет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размещена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открытом доступе на сайте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ФНС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России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http://bo.nalog.ru </a:t>
            </a:r>
            <a:endParaRPr lang="ru-RU" sz="2000" dirty="0" smtClean="0">
              <a:solidFill>
                <a:srgbClr val="FF0000"/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2. Найти 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организацию можно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будет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с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помощью </a:t>
            </a:r>
            <a:endParaRPr lang="ru-RU" sz="2000" dirty="0" smtClean="0">
              <a:solidFill>
                <a:srgbClr val="FF0000"/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гибкого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поиска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(по названию,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ИНН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адресу и т.д.)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3. Отчетность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любой организации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можно скачать </a:t>
            </a: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Электронной подписью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ФНС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России, с той же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юридической значимостью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что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синяя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печать</a:t>
            </a: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ходить в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Инспекцию больше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не нужно!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4. Все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нормативные документы и ответы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ключевые вопросы будут размещены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в </a:t>
            </a:r>
            <a:r>
              <a:rPr lang="ru-RU" sz="2000" dirty="0">
                <a:solidFill>
                  <a:srgbClr val="FF0000"/>
                </a:solidFill>
                <a:latin typeface="Franklin Gothic Demi Cond" pitchFamily="34" charset="0"/>
              </a:rPr>
              <a:t>открытом </a:t>
            </a:r>
            <a:r>
              <a:rPr lang="ru-RU" sz="2000" dirty="0" smtClean="0">
                <a:solidFill>
                  <a:srgbClr val="FF0000"/>
                </a:solidFill>
                <a:latin typeface="Franklin Gothic Demi Cond" pitchFamily="34" charset="0"/>
              </a:rPr>
              <a:t>доступе</a:t>
            </a:r>
            <a:r>
              <a:rPr lang="en-US" sz="2000" dirty="0">
                <a:solidFill>
                  <a:srgbClr val="FF0000"/>
                </a:solidFill>
                <a:latin typeface="Franklin Gothic Demi Cond" pitchFamily="34" charset="0"/>
              </a:rPr>
              <a:t>.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4098" name="Picture 2" descr="Картинки по запросу ФНС России отчетност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1630"/>
            <a:ext cx="3759997" cy="288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258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10522</TotalTime>
  <Words>220</Words>
  <Application>Microsoft Office PowerPoint</Application>
  <PresentationFormat>Экран (16:9)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Шаповалова Д.А. (246)</dc:creator>
  <cp:lastModifiedBy>Ермошин Александр Михайлович</cp:lastModifiedBy>
  <cp:revision>421</cp:revision>
  <dcterms:created xsi:type="dcterms:W3CDTF">2018-04-23T14:49:16Z</dcterms:created>
  <dcterms:modified xsi:type="dcterms:W3CDTF">2019-10-17T13:26:08Z</dcterms:modified>
</cp:coreProperties>
</file>